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ags/tag1.xml" ContentType="application/vnd.openxmlformats-officedocument.presentationml.tags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00" r:id="rId2"/>
  </p:sldMasterIdLst>
  <p:notesMasterIdLst>
    <p:notesMasterId r:id="rId15"/>
  </p:notesMasterIdLst>
  <p:sldIdLst>
    <p:sldId id="355" r:id="rId3"/>
    <p:sldId id="296" r:id="rId4"/>
    <p:sldId id="346" r:id="rId5"/>
    <p:sldId id="357" r:id="rId6"/>
    <p:sldId id="358" r:id="rId7"/>
    <p:sldId id="359" r:id="rId8"/>
    <p:sldId id="360" r:id="rId9"/>
    <p:sldId id="361" r:id="rId10"/>
    <p:sldId id="362" r:id="rId11"/>
    <p:sldId id="363" r:id="rId12"/>
    <p:sldId id="364" r:id="rId13"/>
    <p:sldId id="356" r:id="rId14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0" userDrawn="1">
          <p15:clr>
            <a:srgbClr val="A4A3A4"/>
          </p15:clr>
        </p15:guide>
        <p15:guide id="2" pos="21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4FFEE"/>
    <a:srgbClr val="C9FFDE"/>
    <a:srgbClr val="D5FFE5"/>
    <a:srgbClr val="4040C8"/>
    <a:srgbClr val="8FCFFF"/>
    <a:srgbClr val="C1EBF5"/>
    <a:srgbClr val="FFC000"/>
    <a:srgbClr val="3D7351"/>
    <a:srgbClr val="D9827B"/>
    <a:srgbClr val="D1E7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9" autoAdjust="0"/>
    <p:restoredTop sz="94660"/>
  </p:normalViewPr>
  <p:slideViewPr>
    <p:cSldViewPr snapToGrid="0" showGuides="1">
      <p:cViewPr varScale="1">
        <p:scale>
          <a:sx n="93" d="100"/>
          <a:sy n="93" d="100"/>
        </p:scale>
        <p:origin x="264" y="66"/>
      </p:cViewPr>
      <p:guideLst>
        <p:guide orient="horz" pos="210"/>
        <p:guide pos="211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37F642B-4C3C-48E7-929E-BF07637BDC6F}" type="datetimeFigureOut">
              <a:rPr lang="zh-CN" altLang="en-US" smtClean="0"/>
              <a:t>2025-09-09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1F71AF5-9381-4F2B-89C4-50D09909E8A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005926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>
                <a:solidFill>
                  <a:prstClr val="black"/>
                </a:solidFill>
              </a:rPr>
              <a:pPr/>
              <a:t>12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72228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.xml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图片 4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22248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60613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643615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107088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7562114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22480" cy="6858000"/>
          </a:xfrm>
          <a:prstGeom prst="rect">
            <a:avLst/>
          </a:prstGeom>
        </p:spPr>
      </p:pic>
      <p:grpSp>
        <p:nvGrpSpPr>
          <p:cNvPr id="4" name="组合 3"/>
          <p:cNvGrpSpPr/>
          <p:nvPr userDrawn="1"/>
        </p:nvGrpSpPr>
        <p:grpSpPr>
          <a:xfrm>
            <a:off x="8719900" y="5369024"/>
            <a:ext cx="3058452" cy="1271682"/>
            <a:chOff x="1125321" y="485528"/>
            <a:chExt cx="3058452" cy="1271682"/>
          </a:xfrm>
        </p:grpSpPr>
        <p:grpSp>
          <p:nvGrpSpPr>
            <p:cNvPr id="5" name="组合 4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7" name="组合 16"/>
          <p:cNvGrpSpPr/>
          <p:nvPr userDrawn="1"/>
        </p:nvGrpSpPr>
        <p:grpSpPr>
          <a:xfrm>
            <a:off x="382413" y="5381268"/>
            <a:ext cx="3058452" cy="1271682"/>
            <a:chOff x="1125321" y="485528"/>
            <a:chExt cx="3058452" cy="1271682"/>
          </a:xfrm>
        </p:grpSpPr>
        <p:grpSp>
          <p:nvGrpSpPr>
            <p:cNvPr id="18" name="组合 17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28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26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7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24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5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22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3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43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2329" y="1396626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265143">
            <a:off x="7024460" y="5528128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799717">
            <a:off x="1490640" y="5729774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858213">
            <a:off x="329232" y="3176363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9627284" y="6149216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5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11320159" y="2042052"/>
            <a:ext cx="560714" cy="315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0" name="组合 49"/>
          <p:cNvGrpSpPr/>
          <p:nvPr userDrawn="1"/>
        </p:nvGrpSpPr>
        <p:grpSpPr>
          <a:xfrm>
            <a:off x="9303059" y="91636"/>
            <a:ext cx="2610757" cy="1271682"/>
            <a:chOff x="1125321" y="485528"/>
            <a:chExt cx="2610757" cy="1271682"/>
          </a:xfrm>
        </p:grpSpPr>
        <p:grpSp>
          <p:nvGrpSpPr>
            <p:cNvPr id="51" name="组合 5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6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2" name="组合 5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5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3" name="组合 5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5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4" name="组合 53"/>
            <p:cNvGrpSpPr/>
            <p:nvPr/>
          </p:nvGrpSpPr>
          <p:grpSpPr>
            <a:xfrm rot="6975246">
              <a:off x="2191242" y="1299607"/>
              <a:ext cx="42541" cy="76010"/>
              <a:chOff x="9709922" y="19729368"/>
              <a:chExt cx="337041" cy="852603"/>
            </a:xfrm>
          </p:grpSpPr>
          <p:sp>
            <p:nvSpPr>
              <p:cNvPr id="55" name="等腰三角形 44"/>
              <p:cNvSpPr/>
              <p:nvPr/>
            </p:nvSpPr>
            <p:spPr>
              <a:xfrm>
                <a:off x="9709922" y="19871147"/>
                <a:ext cx="269801" cy="710824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6" name="等腰三角形 47"/>
              <p:cNvSpPr/>
              <p:nvPr/>
            </p:nvSpPr>
            <p:spPr>
              <a:xfrm rot="19776570">
                <a:off x="9798216" y="19729368"/>
                <a:ext cx="248747" cy="710832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63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0052" r="36211" b="13281"/>
          <a:stretch/>
        </p:blipFill>
        <p:spPr bwMode="auto">
          <a:xfrm rot="988419">
            <a:off x="4875053" y="5975799"/>
            <a:ext cx="872836" cy="68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7821385" y="2949286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1039419" y="173065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3374740" y="299777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6049319" y="4207084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5454870" y="1730657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10488379" y="4192888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0" name="组合 69"/>
          <p:cNvGrpSpPr/>
          <p:nvPr userDrawn="1"/>
        </p:nvGrpSpPr>
        <p:grpSpPr>
          <a:xfrm>
            <a:off x="7664838" y="2153465"/>
            <a:ext cx="3058452" cy="1271682"/>
            <a:chOff x="1125321" y="485528"/>
            <a:chExt cx="3058452" cy="1271682"/>
          </a:xfrm>
        </p:grpSpPr>
        <p:grpSp>
          <p:nvGrpSpPr>
            <p:cNvPr id="71" name="组合 7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8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2" name="组合 7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7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3" name="组合 7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7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4" name="组合 73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7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83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904501">
            <a:off x="1362868" y="4236722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21230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057">
            <a:hlinkClick r:id="rId3" action="ppaction://hlinksldjump"/>
            <a:extLst>
              <a:ext uri="{FF2B5EF4-FFF2-40B4-BE49-F238E27FC236}">
                <a16:creationId xmlns="" xmlns:a16="http://schemas.microsoft.com/office/drawing/2014/main" id="{04FE8436-5513-AEE9-9C9B-B7E75377ABEC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10559415" y="6427107"/>
            <a:ext cx="1459230" cy="398780"/>
          </a:xfrm>
          <a:prstGeom prst="rect">
            <a:avLst/>
          </a:prstGeom>
          <a:solidFill>
            <a:srgbClr val="4BB13F"/>
          </a:solidFill>
          <a:ln>
            <a:noFill/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>
            <a:spAutoFit/>
          </a:bodyPr>
          <a:lstStyle/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20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返回目录</a:t>
            </a:r>
          </a:p>
        </p:txBody>
      </p:sp>
    </p:spTree>
    <p:extLst>
      <p:ext uri="{BB962C8B-B14F-4D97-AF65-F5344CB8AC3E}">
        <p14:creationId xmlns:p14="http://schemas.microsoft.com/office/powerpoint/2010/main" val="34465610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931671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099409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1550" y="533156"/>
            <a:ext cx="7958966" cy="4889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1621815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547057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359255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543540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8.xml"/><Relationship Id="rId7" Type="http://schemas.openxmlformats.org/officeDocument/2006/relationships/slideLayout" Target="../slideLayouts/slideLayout12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slideLayout" Target="../slideLayouts/slideLayout11.xml"/><Relationship Id="rId5" Type="http://schemas.openxmlformats.org/officeDocument/2006/relationships/slideLayout" Target="../slideLayouts/slideLayout10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9.xml"/><Relationship Id="rId9" Type="http://schemas.openxmlformats.org/officeDocument/2006/relationships/slide" Target="../slides/slide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4FF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181390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99" r:id="rId2"/>
    <p:sldLayoutId id="2147483652" r:id="rId3"/>
    <p:sldLayoutId id="2147483682" r:id="rId4"/>
    <p:sldLayoutId id="2147483708" r:id="rId5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1" y="6604258"/>
            <a:ext cx="12192000" cy="253742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1" y="670189"/>
            <a:ext cx="12192000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1" y="1"/>
            <a:ext cx="12192000" cy="66528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1212566" y="5884205"/>
            <a:ext cx="914337" cy="951041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386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56146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5pPr>
      <a:lvl6pPr marL="45710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6pPr>
      <a:lvl7pPr marL="91421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7pPr>
      <a:lvl8pPr marL="1371324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8pPr>
      <a:lvl9pPr marL="1828432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42831" indent="-342831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00" indent="-28569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70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78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986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094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02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10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17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4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32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39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4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5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63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90000">
              <a:srgbClr val="DFF4CE"/>
            </a:gs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棱台 2"/>
          <p:cNvSpPr/>
          <p:nvPr/>
        </p:nvSpPr>
        <p:spPr>
          <a:xfrm>
            <a:off x="457589" y="3939326"/>
            <a:ext cx="11429211" cy="1889772"/>
          </a:xfrm>
          <a:prstGeom prst="bevel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44000">
                <a:schemeClr val="accent1">
                  <a:lumMod val="45000"/>
                  <a:lumOff val="55000"/>
                </a:schemeClr>
              </a:gs>
              <a:gs pos="8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4656" b="1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Unit 4</a:t>
            </a:r>
            <a:r>
              <a:rPr lang="zh-CN" altLang="en-US" sz="4656" b="1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　</a:t>
            </a:r>
            <a:r>
              <a:rPr lang="en-US" altLang="zh-CN" sz="4656" b="1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My Favourite Subject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4656" b="1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Section B</a:t>
            </a:r>
            <a:r>
              <a:rPr lang="zh-CN" altLang="en-US" sz="4656" b="1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　</a:t>
            </a:r>
            <a:r>
              <a:rPr lang="en-US" altLang="zh-CN" sz="4656" b="1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(3a-3c)</a:t>
            </a:r>
            <a:endParaRPr lang="en-US" altLang="zh-CN" sz="4656" b="1" smtClean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5312244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628890"/>
            <a:ext cx="11430000" cy="121264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Dear Nick,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Thank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you for your email.I’m very busy from Monday to Friday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.______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81000" y="1781257"/>
            <a:ext cx="11430000" cy="233294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smtClean="0">
                <a:solidFill>
                  <a:srgbClr val="000000"/>
                </a:solidFill>
                <a:latin typeface="Times New Roman" panose="02020603050405020304" pitchFamily="18" charset="0"/>
                <a:ea typeface="方正书宋_GBK" panose="03000509000000000000" pitchFamily="65" charset="-122"/>
                <a:cs typeface="Times New Roman" panose="02020603050405020304" pitchFamily="18" charset="0"/>
              </a:rPr>
              <a:t>______________________________________________________________</a:t>
            </a: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smtClean="0">
                <a:solidFill>
                  <a:srgbClr val="000000"/>
                </a:solidFill>
                <a:latin typeface="Times New Roman" panose="02020603050405020304" pitchFamily="18" charset="0"/>
                <a:ea typeface="方正书宋_GBK" panose="03000509000000000000" pitchFamily="65" charset="-122"/>
                <a:cs typeface="Times New Roman" panose="02020603050405020304" pitchFamily="18" charset="0"/>
              </a:rPr>
              <a:t>_______________________________________________________________</a:t>
            </a:r>
          </a:p>
          <a:p>
            <a:pPr>
              <a:lnSpc>
                <a:spcPct val="130000"/>
              </a:lnSpc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smtClean="0">
                <a:solidFill>
                  <a:srgbClr val="000000"/>
                </a:solidFill>
                <a:latin typeface="Times New Roman" panose="02020603050405020304" pitchFamily="18" charset="0"/>
                <a:ea typeface="方正书宋_GBK" panose="03000509000000000000" pitchFamily="65" charset="-122"/>
                <a:cs typeface="Times New Roman" panose="02020603050405020304" pitchFamily="18" charset="0"/>
              </a:rPr>
              <a:t>______________________________________________________________________________________________________________________________</a:t>
            </a:r>
            <a:endParaRPr lang="en-US" altLang="zh-CN" sz="2800" b="1">
              <a:solidFill>
                <a:srgbClr val="000000"/>
              </a:solidFill>
              <a:latin typeface="Times New Roman" panose="02020603050405020304" pitchFamily="18" charset="0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381000" y="4006413"/>
            <a:ext cx="11430000" cy="177279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Please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write to me soon.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Yours,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Wang Hai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2741348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432835"/>
            <a:ext cx="11430000" cy="569386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u="sng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Dear Nick,</a:t>
            </a:r>
            <a:r>
              <a:rPr lang="en-US" altLang="zh-CN" sz="2800" u="sng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62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u="sng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Thank you for your email.I’m very busy from Monday to Friday.</a:t>
            </a: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 have eight subjects in my school.They are </a:t>
            </a: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art,science,music,maths,PE,Chinese, history </a:t>
            </a: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and English.</a:t>
            </a:r>
            <a:r>
              <a:rPr lang="en-US" altLang="zh-CN" sz="2800">
                <a:solidFill>
                  <a:srgbClr val="FF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62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My favourite subjects are music,maths,PE, history and English.I like them because they are very interesting.But I don’t like art.I think it is boring</a:t>
            </a: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And </a:t>
            </a: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 don’t like Chinese or science.I think they are difficult.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62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u="sng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Please write to me soon.</a:t>
            </a:r>
            <a:r>
              <a:rPr lang="en-US" altLang="zh-CN" sz="2800" u="sng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u="sng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Yours,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u="sng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Wang Hai</a:t>
            </a:r>
            <a:r>
              <a:rPr lang="en-US" altLang="zh-CN" sz="2800" u="sng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8905496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048210" y="1371742"/>
            <a:ext cx="5714606" cy="2957989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2849073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16" name="图片 15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7" name="文本框 16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单元</a:t>
              </a:r>
              <a:r>
                <a:rPr lang="en-US" altLang="zh-CN" sz="320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•</a:t>
              </a:r>
              <a:r>
                <a:rPr lang="zh-CN" altLang="en-US" sz="320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主题写作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381000" y="1876300"/>
            <a:ext cx="11430000" cy="225350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写作指导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本单元的写作主题为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学校生活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”, 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旨在引导同学们以学校生活为素材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围绕课程安排、课堂趣事、学科兴趣等进行写作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展现自己的学习生活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提升写作水平。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24154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81000" y="946965"/>
            <a:ext cx="11430000" cy="339298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典例呈现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根据下面的问题提示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进行合理的想象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以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“My Favourite Subject”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为题写一篇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60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词左右的短文。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1.What subject do you have this term?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2.What’s your favourite subject?Why?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3.Who is your favourite teacher?Why?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4891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1630409"/>
            <a:ext cx="11430000" cy="227267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思路点拨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(1)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体裁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记叙文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(2)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人称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第三人称和第一人称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(3)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时态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一般现在时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84719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397053"/>
            <a:ext cx="1710725" cy="6524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审题谋</a:t>
            </a:r>
            <a:r>
              <a:rPr lang="zh-CN" altLang="zh-CN" sz="28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篇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3" name="25EG22.eps" descr="id:2147493256;FounderCES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802236" y="1049539"/>
            <a:ext cx="8587528" cy="36661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6679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1134574"/>
            <a:ext cx="11430000" cy="283282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句式展现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 have ...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They are ...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My favourite subject is ...because ...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 like ...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71304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1036757"/>
            <a:ext cx="11430000" cy="401340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妙笔成篇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algn="ctr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My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Favourite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Subject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3048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This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term I have nine subjects.They are Chinese,maths,English,history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science,biology,music,art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and PE.My favourite subject is English because I think it’s very interesting.We have it on Monday,Tuesday,Thursday and Friday.Ms Wang is our English teacher.I like her class best because it’s interesting.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02835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1224367"/>
            <a:ext cx="11430000" cy="339298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学以致用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假设你叫王海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你的英国笔友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Nick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来信想要了解你在学校所学习的科目以及你的喜好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请根据下面表格的内容给他回封电子邮件。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要求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:1.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语句通顺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语义连贯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词数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60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左右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文章开头和结尾已经给出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不计入总词数。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9833340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格 1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2751354490"/>
              </p:ext>
            </p:extLst>
          </p:nvPr>
        </p:nvGraphicFramePr>
        <p:xfrm>
          <a:off x="381000" y="865024"/>
          <a:ext cx="11430000" cy="4992624"/>
        </p:xfrm>
        <a:graphic>
          <a:graphicData uri="http://schemas.openxmlformats.org/drawingml/2006/table">
            <a:tbl>
              <a:tblPr firstRow="1" firstCol="1" bandRow="1"/>
              <a:tblGrid>
                <a:gridCol w="3810000"/>
                <a:gridCol w="3810000"/>
                <a:gridCol w="3810000"/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Subject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Like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Dislike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不喜欢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art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NEU-BZ-S92"/>
                          <a:ea typeface="方正书宋_GBK" panose="03000509000000000000" pitchFamily="65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NEU-BZ-S92"/>
                          <a:cs typeface="Times New Roman" panose="02020603050405020304" pitchFamily="18" charset="0"/>
                        </a:rPr>
                        <a:t>√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science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NEU-BZ-S92"/>
                          <a:ea typeface="方正书宋_GBK" panose="03000509000000000000" pitchFamily="65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NEU-BZ-S92"/>
                          <a:cs typeface="Times New Roman" panose="02020603050405020304" pitchFamily="18" charset="0"/>
                        </a:rPr>
                        <a:t>√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music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NEU-BZ-S92"/>
                          <a:cs typeface="Times New Roman" panose="02020603050405020304" pitchFamily="18" charset="0"/>
                        </a:rPr>
                        <a:t>√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NEU-BZ-S92"/>
                          <a:ea typeface="方正书宋_GBK" panose="03000509000000000000" pitchFamily="65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maths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NEU-BZ-S92"/>
                          <a:cs typeface="Times New Roman" panose="02020603050405020304" pitchFamily="18" charset="0"/>
                        </a:rPr>
                        <a:t>√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NEU-BZ-S92"/>
                          <a:ea typeface="方正书宋_GBK" panose="03000509000000000000" pitchFamily="65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PE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NEU-BZ-S92"/>
                          <a:cs typeface="Times New Roman" panose="02020603050405020304" pitchFamily="18" charset="0"/>
                        </a:rPr>
                        <a:t>√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NEU-BZ-S92"/>
                          <a:ea typeface="方正书宋_GBK" panose="03000509000000000000" pitchFamily="65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Chinese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NEU-BZ-S92"/>
                          <a:ea typeface="方正书宋_GBK" panose="03000509000000000000" pitchFamily="65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NEU-BZ-S92"/>
                          <a:cs typeface="Times New Roman" panose="02020603050405020304" pitchFamily="18" charset="0"/>
                        </a:rPr>
                        <a:t>√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history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NEU-BZ-S92"/>
                          <a:cs typeface="Times New Roman" panose="02020603050405020304" pitchFamily="18" charset="0"/>
                        </a:rPr>
                        <a:t>√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NEU-BZ-S92"/>
                          <a:ea typeface="方正书宋_GBK" panose="03000509000000000000" pitchFamily="65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English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NEU-BZ-S92"/>
                          <a:cs typeface="Times New Roman" panose="02020603050405020304" pitchFamily="18" charset="0"/>
                        </a:rPr>
                        <a:t>√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NEU-BZ-S92"/>
                          <a:ea typeface="方正书宋_GBK" panose="03000509000000000000" pitchFamily="65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22902317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0E64BFA-7F28-4524-A2F1-429ED1F70AD6}" vid="{BD76309B-3463-496C-8A18-DE26D7DDD99E}"/>
    </a:ext>
  </a:extLst>
</a:theme>
</file>

<file path=ppt/theme/theme2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新模板</Template>
  <TotalTime>299</TotalTime>
  <Words>427</Words>
  <Application>Microsoft Office PowerPoint</Application>
  <PresentationFormat>宽屏</PresentationFormat>
  <Paragraphs>72</Paragraphs>
  <Slides>12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12</vt:i4>
      </vt:variant>
    </vt:vector>
  </HeadingPairs>
  <TitlesOfParts>
    <vt:vector size="25" baseType="lpstr">
      <vt:lpstr>NEU-BZ-S92</vt:lpstr>
      <vt:lpstr>方正书宋_GBK</vt:lpstr>
      <vt:lpstr>黑体</vt:lpstr>
      <vt:lpstr>华文隶书</vt:lpstr>
      <vt:lpstr>隶书</vt:lpstr>
      <vt:lpstr>宋体</vt:lpstr>
      <vt:lpstr>微软雅黑</vt:lpstr>
      <vt:lpstr>Arial</vt:lpstr>
      <vt:lpstr>Calibri</vt:lpstr>
      <vt:lpstr>Cambria Math</vt:lpstr>
      <vt:lpstr>Times New Roman</vt:lpstr>
      <vt:lpstr>Office 主题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Windows User</cp:lastModifiedBy>
  <cp:revision>52</cp:revision>
  <dcterms:created xsi:type="dcterms:W3CDTF">2021-07-19T03:09:34Z</dcterms:created>
  <dcterms:modified xsi:type="dcterms:W3CDTF">2025-09-09T07:06:54Z</dcterms:modified>
</cp:coreProperties>
</file>